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21929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73945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3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__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Word___2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__3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__4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__5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png"/><Relationship Id="rId5" Type="http://schemas.openxmlformats.org/officeDocument/2006/relationships/image" Target="../media/image30.emf"/><Relationship Id="rId4" Type="http://schemas.openxmlformats.org/officeDocument/2006/relationships/package" Target="../embeddings/Microsoft_Word___6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>
          <a:xfrm>
            <a:off x="3900488" y="147638"/>
            <a:ext cx="1365250" cy="1230312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335745" y="465255"/>
            <a:ext cx="659199" cy="598204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892175" y="379413"/>
            <a:ext cx="1054100" cy="1052513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221" name="PA_矩形 23"/>
          <p:cNvSpPr/>
          <p:nvPr>
            <p:custDataLst>
              <p:tags r:id="rId3"/>
            </p:custDataLst>
          </p:nvPr>
        </p:nvSpPr>
        <p:spPr>
          <a:xfrm>
            <a:off x="925513" y="346075"/>
            <a:ext cx="477837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九</a:t>
            </a:r>
          </a:p>
        </p:txBody>
      </p:sp>
      <p:sp>
        <p:nvSpPr>
          <p:cNvPr id="9222" name="PA_矩形 24"/>
          <p:cNvSpPr/>
          <p:nvPr>
            <p:custDataLst>
              <p:tags r:id="rId4"/>
            </p:custDataLst>
          </p:nvPr>
        </p:nvSpPr>
        <p:spPr>
          <a:xfrm>
            <a:off x="1430338" y="346075"/>
            <a:ext cx="479425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上</a:t>
            </a:r>
          </a:p>
        </p:txBody>
      </p:sp>
      <p:sp>
        <p:nvSpPr>
          <p:cNvPr id="9223" name="PA_矩形 25"/>
          <p:cNvSpPr/>
          <p:nvPr>
            <p:custDataLst>
              <p:tags r:id="rId5"/>
            </p:custDataLst>
          </p:nvPr>
        </p:nvSpPr>
        <p:spPr>
          <a:xfrm>
            <a:off x="925513" y="944563"/>
            <a:ext cx="477837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419225" y="379413"/>
            <a:ext cx="0" cy="10525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PA_矩形 21"/>
          <p:cNvSpPr/>
          <p:nvPr>
            <p:custDataLst>
              <p:tags r:id="rId7"/>
            </p:custDataLst>
          </p:nvPr>
        </p:nvSpPr>
        <p:spPr>
          <a:xfrm>
            <a:off x="1430338" y="968375"/>
            <a:ext cx="479425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389856" y="400844"/>
            <a:ext cx="0" cy="9794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PA_文本框 1"/>
          <p:cNvSpPr txBox="1"/>
          <p:nvPr>
            <p:custDataLst>
              <p:tags r:id="rId9"/>
            </p:custDataLst>
          </p:nvPr>
        </p:nvSpPr>
        <p:spPr>
          <a:xfrm>
            <a:off x="1411288" y="842963"/>
            <a:ext cx="539750" cy="10636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2020</a:t>
            </a:r>
          </a:p>
        </p:txBody>
      </p:sp>
      <p:sp>
        <p:nvSpPr>
          <p:cNvPr id="3074" name="标题 1"/>
          <p:cNvSpPr>
            <a:spLocks noGrp="1"/>
          </p:cNvSpPr>
          <p:nvPr/>
        </p:nvSpPr>
        <p:spPr bwMode="auto">
          <a:xfrm>
            <a:off x="1683385" y="1697355"/>
            <a:ext cx="6278245" cy="990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17.4 </a:t>
            </a:r>
            <a:r>
              <a:rPr kumimoji="0" sz="3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欧姆定律在串、</a:t>
            </a:r>
            <a:r>
              <a:rPr kumimoji="0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并联电路中的应用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3425" y="2992755"/>
            <a:ext cx="7673340" cy="1056640"/>
            <a:chOff x="1155" y="4713"/>
            <a:chExt cx="12084" cy="1664"/>
          </a:xfrm>
        </p:grpSpPr>
        <p:sp>
          <p:nvSpPr>
            <p:cNvPr id="9229" name="MH_Text_1"/>
            <p:cNvSpPr/>
            <p:nvPr/>
          </p:nvSpPr>
          <p:spPr>
            <a:xfrm>
              <a:off x="1158" y="4713"/>
              <a:ext cx="2622" cy="1662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0" name="MH_SubTitle_1">
              <a:hlinkClick r:id="rId11" action="ppaction://hlinksldjump"/>
            </p:cNvPr>
            <p:cNvSpPr/>
            <p:nvPr/>
          </p:nvSpPr>
          <p:spPr>
            <a:xfrm>
              <a:off x="1155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导入新课</a:t>
              </a:r>
            </a:p>
          </p:txBody>
        </p:sp>
        <p:sp>
          <p:nvSpPr>
            <p:cNvPr id="9231" name="MH_Other_1"/>
            <p:cNvSpPr/>
            <p:nvPr/>
          </p:nvSpPr>
          <p:spPr>
            <a:xfrm>
              <a:off x="3403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2" name="MH_Text_2"/>
            <p:cNvSpPr/>
            <p:nvPr/>
          </p:nvSpPr>
          <p:spPr>
            <a:xfrm>
              <a:off x="425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MH_SubTitle_2">
              <a:hlinkClick r:id="rId11" action="ppaction://hlinksldjump"/>
            </p:cNvPr>
            <p:cNvSpPr/>
            <p:nvPr/>
          </p:nvSpPr>
          <p:spPr>
            <a:xfrm>
              <a:off x="4240" y="5140"/>
              <a:ext cx="2622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讲授新课</a:t>
              </a:r>
            </a:p>
          </p:txBody>
        </p:sp>
        <p:sp>
          <p:nvSpPr>
            <p:cNvPr id="9234" name="MH_Other_2"/>
            <p:cNvSpPr/>
            <p:nvPr/>
          </p:nvSpPr>
          <p:spPr>
            <a:xfrm>
              <a:off x="4343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MH_Other_3"/>
            <p:cNvSpPr/>
            <p:nvPr/>
          </p:nvSpPr>
          <p:spPr>
            <a:xfrm>
              <a:off x="6600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MH_Text_3"/>
            <p:cNvSpPr/>
            <p:nvPr/>
          </p:nvSpPr>
          <p:spPr>
            <a:xfrm>
              <a:off x="7540" y="4713"/>
              <a:ext cx="2625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MH_SubTitle_3">
              <a:hlinkClick r:id="rId11" action="ppaction://hlinksldjump"/>
            </p:cNvPr>
            <p:cNvSpPr/>
            <p:nvPr/>
          </p:nvSpPr>
          <p:spPr>
            <a:xfrm>
              <a:off x="7530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课堂小结</a:t>
              </a:r>
            </a:p>
          </p:txBody>
        </p:sp>
        <p:sp>
          <p:nvSpPr>
            <p:cNvPr id="9238" name="MH_Other_4"/>
            <p:cNvSpPr/>
            <p:nvPr/>
          </p:nvSpPr>
          <p:spPr>
            <a:xfrm>
              <a:off x="7540" y="5405"/>
              <a:ext cx="268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MH_Other_5"/>
            <p:cNvSpPr/>
            <p:nvPr/>
          </p:nvSpPr>
          <p:spPr>
            <a:xfrm>
              <a:off x="9748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MH_Text_4"/>
            <p:cNvSpPr/>
            <p:nvPr/>
          </p:nvSpPr>
          <p:spPr>
            <a:xfrm>
              <a:off x="1061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1" name="MH_SubTitle_4">
              <a:hlinkClick r:id="rId11" action="ppaction://hlinksldjump"/>
            </p:cNvPr>
            <p:cNvSpPr/>
            <p:nvPr/>
          </p:nvSpPr>
          <p:spPr>
            <a:xfrm>
              <a:off x="10613" y="5140"/>
              <a:ext cx="2627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随堂训练</a:t>
              </a:r>
            </a:p>
          </p:txBody>
        </p:sp>
        <p:sp>
          <p:nvSpPr>
            <p:cNvPr id="9242" name="MH_Other_6"/>
            <p:cNvSpPr/>
            <p:nvPr/>
          </p:nvSpPr>
          <p:spPr>
            <a:xfrm>
              <a:off x="10690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3" name="组合 3093"/>
            <p:cNvGrpSpPr/>
            <p:nvPr/>
          </p:nvGrpSpPr>
          <p:grpSpPr>
            <a:xfrm>
              <a:off x="3303" y="5335"/>
              <a:ext cx="1402" cy="420"/>
              <a:chOff x="0" y="0"/>
              <a:chExt cx="561" cy="169"/>
            </a:xfrm>
          </p:grpSpPr>
          <p:pic>
            <p:nvPicPr>
              <p:cNvPr id="9244" name="MH_Other_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1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5" name="Text Box 24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6" name="MH_Other_8"/>
            <p:cNvSpPr/>
            <p:nvPr/>
          </p:nvSpPr>
          <p:spPr>
            <a:xfrm>
              <a:off x="3458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7" name="组合 3097"/>
            <p:cNvGrpSpPr/>
            <p:nvPr/>
          </p:nvGrpSpPr>
          <p:grpSpPr>
            <a:xfrm>
              <a:off x="6500" y="5335"/>
              <a:ext cx="1400" cy="420"/>
              <a:chOff x="0" y="0"/>
              <a:chExt cx="560" cy="169"/>
            </a:xfrm>
          </p:grpSpPr>
          <p:pic>
            <p:nvPicPr>
              <p:cNvPr id="9248" name="MH_Other_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9" name="Text Box 28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0" name="MH_Other_10"/>
            <p:cNvSpPr/>
            <p:nvPr/>
          </p:nvSpPr>
          <p:spPr>
            <a:xfrm>
              <a:off x="6655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51" name="MH_Other_11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9648" y="5335"/>
              <a:ext cx="1402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Text Box 31"/>
            <p:cNvSpPr txBox="1"/>
            <p:nvPr/>
          </p:nvSpPr>
          <p:spPr>
            <a:xfrm>
              <a:off x="9823" y="5495"/>
              <a:ext cx="1055" cy="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3" name="MH_Other_12"/>
            <p:cNvSpPr/>
            <p:nvPr/>
          </p:nvSpPr>
          <p:spPr>
            <a:xfrm>
              <a:off x="9803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58976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93688"/>
            <a:ext cx="5655012" cy="568325"/>
            <a:chOff x="230" y="282"/>
            <a:chExt cx="8905" cy="89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82"/>
              <a:ext cx="7650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并联电路中的电阻的规律</a:t>
              </a: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70" name="TextBox 69"/>
          <p:cNvSpPr txBox="1"/>
          <p:nvPr/>
        </p:nvSpPr>
        <p:spPr>
          <a:xfrm>
            <a:off x="1258888" y="795338"/>
            <a:ext cx="6913563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并联电路中电流有什么特点？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I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并联电路中电压有什么特点？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U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[</a:t>
            </a:r>
            <a:r>
              <a:rPr kumimoji="0" lang="zh-CN" altLang="zh-CN" sz="2400" b="1" kern="1200" cap="none" spc="0" normalizeH="0" baseline="0" noProof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思考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] 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电阻的串联相当于增加了导体的长度，电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阻的并联，相当于增加了什么？电阻并联后的总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电阻是增大了还是减小了？</a:t>
            </a:r>
            <a:endParaRPr kumimoji="0" lang="zh-CN" altLang="en-US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989263" y="1470025"/>
            <a:ext cx="3587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908175" y="1470025"/>
            <a:ext cx="3603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060700" y="2579688"/>
            <a:ext cx="3587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979613" y="2579688"/>
            <a:ext cx="360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878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1128713" y="-95250"/>
            <a:ext cx="6840538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我们先运用所学知识进行理论推导一下，看看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大家的猜想是否正确。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理论推导</a:t>
            </a:r>
            <a:endParaRPr kumimoji="0" lang="en-US" altLang="zh-CN" sz="2400" b="1" kern="1200" cap="none" spc="0" normalizeH="0" baseline="0" noProof="0">
              <a:solidFill>
                <a:srgbClr val="FF0000"/>
              </a:solidFill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由欧姆定律可知：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并联电路中有：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</a:p>
        </p:txBody>
      </p: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4729163" y="2697163"/>
          <a:ext cx="8985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2" r:id="rId3" imgW="520700" imgH="431800" progId="Equation.DSMT4">
                  <p:embed/>
                </p:oleObj>
              </mc:Choice>
              <mc:Fallback>
                <p:oleObj r:id="rId3" imgW="5207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9163" y="2697163"/>
                        <a:ext cx="898525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4"/>
          <p:cNvGraphicFramePr>
            <a:graphicFrameLocks noChangeAspect="1"/>
          </p:cNvGraphicFramePr>
          <p:nvPr/>
        </p:nvGraphicFramePr>
        <p:xfrm>
          <a:off x="3721100" y="2697163"/>
          <a:ext cx="7461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r:id="rId5" imgW="431800" imgH="393700" progId="Equation.DSMT4">
                  <p:embed/>
                </p:oleObj>
              </mc:Choice>
              <mc:Fallback>
                <p:oleObj r:id="rId5" imgW="4318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1100" y="2697163"/>
                        <a:ext cx="746125" cy="679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5881688" y="2697163"/>
          <a:ext cx="92075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r:id="rId7" imgW="533400" imgH="431800" progId="Equation.DSMT4">
                  <p:embed/>
                </p:oleObj>
              </mc:Choice>
              <mc:Fallback>
                <p:oleObj r:id="rId7" imgW="5334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81688" y="2697163"/>
                        <a:ext cx="920750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2208213" y="4306888"/>
          <a:ext cx="142557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r:id="rId9" imgW="825500" imgH="431800" progId="Equation.DSMT4">
                  <p:embed/>
                </p:oleObj>
              </mc:Choice>
              <mc:Fallback>
                <p:oleObj r:id="rId9" imgW="8255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08213" y="4306888"/>
                        <a:ext cx="1425575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2200275" y="3743325"/>
          <a:ext cx="14478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r:id="rId11" imgW="837565" imgH="431800" progId="Equation.DSMT4">
                  <p:embed/>
                </p:oleObj>
              </mc:Choice>
              <mc:Fallback>
                <p:oleObj r:id="rId11" imgW="837565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0275" y="3743325"/>
                        <a:ext cx="1447800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/>
          <p:cNvSpPr/>
          <p:nvPr/>
        </p:nvSpPr>
        <p:spPr>
          <a:xfrm>
            <a:off x="1195388" y="4445000"/>
            <a:ext cx="8048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endParaRPr lang="zh-CN" altLang="en-US" sz="1800">
              <a:latin typeface="Arial" pitchFamily="34" charset="0"/>
            </a:endParaRPr>
          </a:p>
        </p:txBody>
      </p:sp>
      <p:grpSp>
        <p:nvGrpSpPr>
          <p:cNvPr id="3" name="组合 30"/>
          <p:cNvGrpSpPr/>
          <p:nvPr/>
        </p:nvGrpSpPr>
        <p:grpSpPr>
          <a:xfrm>
            <a:off x="1258888" y="1403350"/>
            <a:ext cx="6022975" cy="1725613"/>
            <a:chOff x="1696" y="7971"/>
            <a:chExt cx="9485" cy="2716"/>
          </a:xfrm>
        </p:grpSpPr>
        <p:sp>
          <p:nvSpPr>
            <p:cNvPr id="13331" name="Text Box 10"/>
            <p:cNvSpPr txBox="1"/>
            <p:nvPr/>
          </p:nvSpPr>
          <p:spPr>
            <a:xfrm>
              <a:off x="9509" y="8141"/>
              <a:ext cx="561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ts val="500"/>
                </a:spcBef>
                <a:spcAft>
                  <a:spcPts val="500"/>
                </a:spcAft>
                <a:buFontTx/>
                <a:buNone/>
              </a:pPr>
              <a:r>
                <a:rPr lang="en-US" altLang="zh-CN" sz="20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zh-CN" sz="2000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332" name="Text Box 44"/>
            <p:cNvSpPr txBox="1"/>
            <p:nvPr/>
          </p:nvSpPr>
          <p:spPr>
            <a:xfrm>
              <a:off x="3822" y="7971"/>
              <a:ext cx="99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ts val="1200"/>
                </a:spcBef>
                <a:spcAft>
                  <a:spcPts val="500"/>
                </a:spcAft>
                <a:buFontTx/>
                <a:buNone/>
              </a:pPr>
              <a:r>
                <a:rPr lang="en-US" altLang="zh-CN" sz="20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zh-CN" sz="2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3333" name="Group 66"/>
            <p:cNvGrpSpPr/>
            <p:nvPr/>
          </p:nvGrpSpPr>
          <p:grpSpPr>
            <a:xfrm>
              <a:off x="1696" y="8551"/>
              <a:ext cx="9485" cy="2136"/>
              <a:chOff x="27" y="8438"/>
              <a:chExt cx="9485" cy="2136"/>
            </a:xfrm>
          </p:grpSpPr>
          <p:sp>
            <p:nvSpPr>
              <p:cNvPr id="13334" name="Line 31"/>
              <p:cNvSpPr/>
              <p:nvPr/>
            </p:nvSpPr>
            <p:spPr>
              <a:xfrm>
                <a:off x="27" y="9062"/>
                <a:ext cx="793" cy="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35" name="Line 31"/>
              <p:cNvSpPr/>
              <p:nvPr/>
            </p:nvSpPr>
            <p:spPr>
              <a:xfrm>
                <a:off x="8719" y="9001"/>
                <a:ext cx="793" cy="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36" name="Line 31"/>
              <p:cNvSpPr/>
              <p:nvPr/>
            </p:nvSpPr>
            <p:spPr>
              <a:xfrm>
                <a:off x="6751" y="8997"/>
                <a:ext cx="793" cy="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cxnSp>
            <p:nvCxnSpPr>
              <p:cNvPr id="13337" name="AutoShape 70"/>
              <p:cNvCxnSpPr/>
              <p:nvPr/>
            </p:nvCxnSpPr>
            <p:spPr>
              <a:xfrm>
                <a:off x="839" y="8594"/>
                <a:ext cx="1116" cy="0"/>
              </a:xfrm>
              <a:prstGeom prst="straightConnector1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13338" name="AutoShape 71"/>
              <p:cNvCxnSpPr/>
              <p:nvPr/>
            </p:nvCxnSpPr>
            <p:spPr>
              <a:xfrm>
                <a:off x="820" y="9614"/>
                <a:ext cx="1135" cy="0"/>
              </a:xfrm>
              <a:prstGeom prst="straightConnector1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cxnSp>
          <p:grpSp>
            <p:nvGrpSpPr>
              <p:cNvPr id="13339" name="Group 5"/>
              <p:cNvGrpSpPr/>
              <p:nvPr/>
            </p:nvGrpSpPr>
            <p:grpSpPr>
              <a:xfrm>
                <a:off x="4539" y="8871"/>
                <a:ext cx="2202" cy="1703"/>
                <a:chOff x="32400" y="2989"/>
                <a:chExt cx="8" cy="6"/>
              </a:xfrm>
            </p:grpSpPr>
            <p:sp>
              <p:nvSpPr>
                <p:cNvPr id="13349" name="AutoShape 6"/>
                <p:cNvSpPr/>
                <p:nvPr/>
              </p:nvSpPr>
              <p:spPr>
                <a:xfrm>
                  <a:off x="32400" y="2989"/>
                  <a:ext cx="8" cy="2"/>
                </a:xfrm>
                <a:prstGeom prst="rightArrow">
                  <a:avLst>
                    <a:gd name="adj1" fmla="val 50000"/>
                    <a:gd name="adj2" fmla="val 100000"/>
                  </a:avLst>
                </a:prstGeom>
                <a:solidFill>
                  <a:srgbClr val="CCECFF"/>
                </a:solidFill>
                <a:ln w="9525" cap="flat" cmpd="sng">
                  <a:solidFill>
                    <a:srgbClr val="0033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>
                  <a:lvl1pPr marL="342900" indent="-3429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50" name="Text Box 7"/>
                <p:cNvSpPr txBox="1"/>
                <p:nvPr/>
              </p:nvSpPr>
              <p:spPr>
                <a:xfrm>
                  <a:off x="32401" y="2992"/>
                  <a:ext cx="5" cy="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>
                  <a:lvl1pPr marL="342900" indent="-3429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457200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</a:lstStyle>
                <a:p>
                  <a:pPr marL="0" lvl="0" indent="0" eaLnBrk="1" hangingPunct="1">
                    <a:spcBef>
                      <a:spcPts val="500"/>
                    </a:spcBef>
                    <a:spcAft>
                      <a:spcPts val="500"/>
                    </a:spcAft>
                    <a:buFontTx/>
                    <a:buNone/>
                  </a:pPr>
                  <a:r>
                    <a:rPr lang="zh-CN" altLang="en-US" sz="1800" b="1">
                      <a:solidFill>
                        <a:srgbClr val="FF0000"/>
                      </a:solidFill>
                      <a:latin typeface="Arial" panose="020B0604020202020204" pitchFamily="34" charset="0"/>
                    </a:rPr>
                    <a:t>等效于</a:t>
                  </a:r>
                  <a:endParaRPr lang="en-US" altLang="zh-CN" sz="1800">
                    <a:latin typeface="Arial" pitchFamily="34" charset="0"/>
                  </a:endParaRPr>
                </a:p>
              </p:txBody>
            </p:sp>
          </p:grpSp>
          <p:sp>
            <p:nvSpPr>
              <p:cNvPr id="13340" name="Rectangle 9"/>
              <p:cNvSpPr/>
              <p:nvPr/>
            </p:nvSpPr>
            <p:spPr>
              <a:xfrm>
                <a:off x="7570" y="8625"/>
                <a:ext cx="1131" cy="684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rgbClr val="0033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1" name="Rectangle 19"/>
              <p:cNvSpPr/>
              <p:nvPr/>
            </p:nvSpPr>
            <p:spPr>
              <a:xfrm>
                <a:off x="1956" y="8438"/>
                <a:ext cx="1020" cy="340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rgbClr val="0033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2" name="Rectangle 20"/>
              <p:cNvSpPr/>
              <p:nvPr/>
            </p:nvSpPr>
            <p:spPr>
              <a:xfrm>
                <a:off x="1965" y="9458"/>
                <a:ext cx="1020" cy="340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rgbClr val="0033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3343" name="Line 23"/>
              <p:cNvSpPr/>
              <p:nvPr/>
            </p:nvSpPr>
            <p:spPr>
              <a:xfrm flipH="1">
                <a:off x="830" y="8594"/>
                <a:ext cx="0" cy="102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44" name="Line 28"/>
              <p:cNvSpPr/>
              <p:nvPr/>
            </p:nvSpPr>
            <p:spPr>
              <a:xfrm>
                <a:off x="2985" y="8553"/>
                <a:ext cx="567" cy="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45" name="Line 29"/>
              <p:cNvSpPr/>
              <p:nvPr/>
            </p:nvSpPr>
            <p:spPr>
              <a:xfrm>
                <a:off x="2985" y="9573"/>
                <a:ext cx="567" cy="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46" name="Line 30"/>
              <p:cNvSpPr/>
              <p:nvPr/>
            </p:nvSpPr>
            <p:spPr>
              <a:xfrm flipH="1">
                <a:off x="3552" y="8553"/>
                <a:ext cx="0" cy="102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47" name="Line 31"/>
              <p:cNvSpPr/>
              <p:nvPr/>
            </p:nvSpPr>
            <p:spPr>
              <a:xfrm>
                <a:off x="3552" y="9006"/>
                <a:ext cx="793" cy="0"/>
              </a:xfrm>
              <a:prstGeom prst="line">
                <a:avLst/>
              </a:prstGeom>
              <a:ln w="9525" cap="flat" cmpd="sng">
                <a:solidFill>
                  <a:srgbClr val="0033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3348" name="Text Box 45"/>
              <p:cNvSpPr txBox="1"/>
              <p:nvPr/>
            </p:nvSpPr>
            <p:spPr>
              <a:xfrm>
                <a:off x="2068" y="8827"/>
                <a:ext cx="992" cy="6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ts val="1200"/>
                  </a:spcBef>
                  <a:spcAft>
                    <a:spcPts val="500"/>
                  </a:spcAft>
                  <a:buFontTx/>
                  <a:buNone/>
                </a:pPr>
                <a:r>
                  <a:rPr lang="en-US" altLang="zh-CN" sz="2000" b="1" i="1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000" b="1" baseline="-2500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zh-CN" sz="200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49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49250" y="1196975"/>
            <a:ext cx="7200900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分析：因为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&gt;        ,  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&lt;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2078038" y="1147763"/>
          <a:ext cx="35877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6" r:id="rId3" imgW="177800" imgH="393065" progId="Equation.DSMT4">
                  <p:embed/>
                </p:oleObj>
              </mc:Choice>
              <mc:Fallback>
                <p:oleObj r:id="rId3" imgW="177800" imgH="3930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8038" y="1147763"/>
                        <a:ext cx="358775" cy="796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/>
        </p:nvGraphicFramePr>
        <p:xfrm>
          <a:off x="2689225" y="1144588"/>
          <a:ext cx="452438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r:id="rId5" imgW="228600" imgH="431800" progId="Equation.DSMT4">
                  <p:embed/>
                </p:oleObj>
              </mc:Choice>
              <mc:Fallback>
                <p:oleObj r:id="rId5" imgW="2286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89225" y="1144588"/>
                        <a:ext cx="452438" cy="855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矩形 22"/>
          <p:cNvSpPr/>
          <p:nvPr/>
        </p:nvSpPr>
        <p:spPr>
          <a:xfrm>
            <a:off x="349250" y="2035175"/>
            <a:ext cx="6496050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同理可以得到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6230" y="294005"/>
            <a:ext cx="8495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结论：并联电路总电阻的倒数，等于各个并联电阻的倒数之和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581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8193" descr="并联"/>
          <p:cNvPicPr preferRelativeResize="0"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097" t="22710" r="14122" b="31114"/>
          <a:stretch>
            <a:fillRect/>
          </a:stretch>
        </p:blipFill>
        <p:spPr>
          <a:xfrm>
            <a:off x="1539875" y="2057400"/>
            <a:ext cx="6499225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矩形 8198"/>
          <p:cNvSpPr/>
          <p:nvPr/>
        </p:nvSpPr>
        <p:spPr>
          <a:xfrm>
            <a:off x="219075" y="185738"/>
            <a:ext cx="8807450" cy="1185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并联电路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中，各电阻之间的并联可以近似地看作</a:t>
            </a:r>
            <a:r>
              <a:rPr lang="zh-CN" altLang="en-US" sz="24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电阻的横截面积被接大了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，由于电阻的大小是与其横截面积成反比的，所以并联后总电阻变小，小于其中任何一个分电阻</a:t>
            </a:r>
          </a:p>
        </p:txBody>
      </p:sp>
    </p:spTree>
    <p:extLst>
      <p:ext uri="{BB962C8B-B14F-4D97-AF65-F5344CB8AC3E}">
        <p14:creationId xmlns:p14="http://schemas.microsoft.com/office/powerpoint/2010/main" val="2983129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85725" y="1019175"/>
          <a:ext cx="8970645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215"/>
                <a:gridCol w="2694940"/>
                <a:gridCol w="4047490"/>
              </a:tblGrid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</a:rPr>
                        <a:t>串联电路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</a:rPr>
                        <a:t>并联电路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电流特点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电压特点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Times New Roman" panose="02020603050405020304" pitchFamily="18" charset="0"/>
                          <a:ea typeface="微软雅黑" panose="020B0503020204020204" charset="-122"/>
                        </a:rPr>
                        <a:t>电流电压电阻之间关系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075940" y="1696720"/>
            <a:ext cx="4837430" cy="1138555"/>
            <a:chOff x="4050" y="3038"/>
            <a:chExt cx="10213" cy="2404"/>
          </a:xfrm>
        </p:grpSpPr>
        <p:graphicFrame>
          <p:nvGraphicFramePr>
            <p:cNvPr id="14" name="对象 13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163" y="3070"/>
            <a:ext cx="3315" cy="1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0" r:id="rId3" imgW="647700" imgH="215900" progId="Equation.KSEE3">
                    <p:embed/>
                  </p:oleObj>
                </mc:Choice>
                <mc:Fallback>
                  <p:oleObj r:id="rId3" imgW="647700" imgH="2159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63" y="3070"/>
                          <a:ext cx="3315" cy="11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283" y="3038"/>
            <a:ext cx="5980" cy="11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1" r:id="rId5" imgW="1168400" imgH="228600" progId="Equation.KSEE3">
                    <p:embed/>
                  </p:oleObj>
                </mc:Choice>
                <mc:Fallback>
                  <p:oleObj r:id="rId5" imgW="1168400" imgH="2286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283" y="3038"/>
                          <a:ext cx="5980" cy="11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050" y="4338"/>
            <a:ext cx="3900" cy="1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2" r:id="rId7" imgW="762000" imgH="215900" progId="Equation.KSEE3">
                    <p:embed/>
                  </p:oleObj>
                </mc:Choice>
                <mc:Fallback>
                  <p:oleObj r:id="rId7" imgW="762000" imgH="2159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050" y="4338"/>
                          <a:ext cx="3900" cy="11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945" y="4338"/>
            <a:ext cx="3960" cy="1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893" r:id="rId9" imgW="774065" imgH="215900" progId="Equation.KSEE3">
                    <p:embed/>
                  </p:oleObj>
                </mc:Choice>
                <mc:Fallback>
                  <p:oleObj r:id="rId9" imgW="774065" imgH="2159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945" y="4338"/>
                          <a:ext cx="3960" cy="11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2354263" y="3108325"/>
            <a:ext cx="269398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一定，电压与电阻成正比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51425" y="3108325"/>
            <a:ext cx="3771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一定，电流与电阻成正比</a:t>
            </a:r>
          </a:p>
        </p:txBody>
      </p:sp>
      <p:sp>
        <p:nvSpPr>
          <p:cNvPr id="34845" name="文本框 21"/>
          <p:cNvSpPr txBox="1"/>
          <p:nvPr/>
        </p:nvSpPr>
        <p:spPr>
          <a:xfrm>
            <a:off x="214313" y="342900"/>
            <a:ext cx="8686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欧姆定律在并联电路中的应用</a:t>
            </a:r>
          </a:p>
        </p:txBody>
      </p:sp>
    </p:spTree>
    <p:extLst>
      <p:ext uri="{BB962C8B-B14F-4D97-AF65-F5344CB8AC3E}">
        <p14:creationId xmlns:p14="http://schemas.microsoft.com/office/powerpoint/2010/main" val="3276094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88" y="452438"/>
            <a:ext cx="6362700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如图所示，是某探究小组测量电阻时所得到的两个定值电阻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的电流和电压关系的图象，则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的电阻值为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_____Ω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；若将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并联接入到电压为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15V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的电源两端时，电路中的总电流为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_____A.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6387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7513" y="512763"/>
            <a:ext cx="1885950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76225" y="2406650"/>
            <a:ext cx="6837363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解析：由电阻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的图象知，当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I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=1A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时，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U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=6V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</a:p>
        </p:txBody>
      </p:sp>
      <p:graphicFrame>
        <p:nvGraphicFramePr>
          <p:cNvPr id="18437" name="对象 4"/>
          <p:cNvGraphicFramePr>
            <a:graphicFrameLocks noChangeAspect="1"/>
          </p:cNvGraphicFramePr>
          <p:nvPr/>
        </p:nvGraphicFramePr>
        <p:xfrm>
          <a:off x="6265863" y="2279650"/>
          <a:ext cx="253206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4" r:id="rId4" imgW="1447165" imgH="444500" progId="Equation.DSMT4">
                  <p:embed/>
                </p:oleObj>
              </mc:Choice>
              <mc:Fallback>
                <p:oleObj r:id="rId4" imgW="1447165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65863" y="2279650"/>
                        <a:ext cx="2532062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96863" y="3070225"/>
            <a:ext cx="6261100" cy="4318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由电阻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的图象知，当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I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=0.6A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时，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U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2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=6V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，</a:t>
            </a:r>
          </a:p>
        </p:txBody>
      </p:sp>
      <p:graphicFrame>
        <p:nvGraphicFramePr>
          <p:cNvPr id="18439" name="对象 7"/>
          <p:cNvGraphicFramePr>
            <a:graphicFrameLocks noChangeAspect="1"/>
          </p:cNvGraphicFramePr>
          <p:nvPr/>
        </p:nvGraphicFramePr>
        <p:xfrm>
          <a:off x="5700713" y="2963863"/>
          <a:ext cx="28416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r:id="rId6" imgW="1624965" imgH="444500" progId="Equation.DSMT4">
                  <p:embed/>
                </p:oleObj>
              </mc:Choice>
              <mc:Fallback>
                <p:oleObj r:id="rId6" imgW="1624965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00713" y="2963863"/>
                        <a:ext cx="28416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2100" y="3725863"/>
            <a:ext cx="7218363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电阻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A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和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B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并联接到电压为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15V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的电源两端时，总电流</a:t>
            </a:r>
          </a:p>
        </p:txBody>
      </p:sp>
      <p:graphicFrame>
        <p:nvGraphicFramePr>
          <p:cNvPr id="18441" name="对象 8"/>
          <p:cNvGraphicFramePr>
            <a:graphicFrameLocks noChangeAspect="1"/>
          </p:cNvGraphicFramePr>
          <p:nvPr/>
        </p:nvGraphicFramePr>
        <p:xfrm>
          <a:off x="3230563" y="4165600"/>
          <a:ext cx="37941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r:id="rId8" imgW="2057400" imgH="444500" progId="Equation.DSMT4">
                  <p:embed/>
                </p:oleObj>
              </mc:Choice>
              <mc:Fallback>
                <p:oleObj r:id="rId8" imgW="20574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0563" y="4165600"/>
                        <a:ext cx="3794125" cy="819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392613" y="1195388"/>
            <a:ext cx="522288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6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5713" y="1930400"/>
            <a:ext cx="52228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4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011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2"/>
          <p:cNvSpPr txBox="1"/>
          <p:nvPr/>
        </p:nvSpPr>
        <p:spPr>
          <a:xfrm>
            <a:off x="317500" y="365125"/>
            <a:ext cx="65722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【例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如图所示，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2400" b="1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=30 </a:t>
            </a:r>
            <a:r>
              <a:rPr lang="el-GR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Ω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，电流表的示数为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0.6 A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，电压表的示数为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12 V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。求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sz="2400" b="1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的阻值；</a:t>
            </a: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　　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）并联电路总电流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I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　　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）并联电路总电阻</a:t>
            </a:r>
            <a:r>
              <a:rPr lang="en-US" altLang="zh-CN" sz="2400" b="1" i="1"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" name="Text Box 3"/>
          <p:cNvSpPr txBox="1"/>
          <p:nvPr/>
        </p:nvSpPr>
        <p:spPr>
          <a:xfrm>
            <a:off x="808038" y="1866900"/>
            <a:ext cx="5905500" cy="262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2400" b="1">
              <a:solidFill>
                <a:srgbClr val="CC0000"/>
              </a:solidFill>
              <a:latin typeface="Times New Roman" pitchFamily="18" charset="0"/>
              <a:ea typeface="黑体" pitchFamily="49" charset="-122"/>
              <a:sym typeface="Wingdings" pitchFamily="2" charset="2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　　（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）</a:t>
            </a: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 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I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I</a:t>
            </a:r>
            <a:r>
              <a:rPr lang="en-US" altLang="zh-CN" sz="2400" b="1" baseline="-2500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</a:t>
            </a:r>
            <a:r>
              <a:rPr lang="en-US" altLang="zh-CN" sz="2400" b="1" i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I</a:t>
            </a:r>
            <a:r>
              <a:rPr lang="en-US" altLang="zh-CN" sz="2400" b="1" baseline="-2500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=0.6 A+0.4 A=1 A</a:t>
            </a:r>
          </a:p>
          <a:p>
            <a:pPr eaLnBrk="1" hangingPunct="1">
              <a:lnSpc>
                <a:spcPct val="140000"/>
              </a:lnSpc>
              <a:spcBef>
                <a:spcPct val="25000"/>
              </a:spcBef>
            </a:pP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　　（</a:t>
            </a:r>
            <a:r>
              <a:rPr lang="en-US" altLang="zh-CN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）</a:t>
            </a:r>
          </a:p>
        </p:txBody>
      </p:sp>
      <p:grpSp>
        <p:nvGrpSpPr>
          <p:cNvPr id="17413" name="Group 8"/>
          <p:cNvGrpSpPr/>
          <p:nvPr/>
        </p:nvGrpSpPr>
        <p:grpSpPr>
          <a:xfrm>
            <a:off x="6967538" y="393700"/>
            <a:ext cx="1820862" cy="1598613"/>
            <a:chOff x="0" y="0"/>
            <a:chExt cx="1565" cy="1375"/>
          </a:xfrm>
        </p:grpSpPr>
        <p:sp>
          <p:nvSpPr>
            <p:cNvPr id="17437" name="Rectangle 9"/>
            <p:cNvSpPr/>
            <p:nvPr/>
          </p:nvSpPr>
          <p:spPr>
            <a:xfrm>
              <a:off x="0" y="159"/>
              <a:ext cx="1565" cy="927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200">
                <a:latin typeface="Arial" pitchFamily="34" charset="0"/>
                <a:ea typeface="黑体" pitchFamily="49" charset="-122"/>
              </a:endParaRPr>
            </a:p>
          </p:txBody>
        </p:sp>
        <p:sp>
          <p:nvSpPr>
            <p:cNvPr id="17438" name="Rectangle 10"/>
            <p:cNvSpPr/>
            <p:nvPr/>
          </p:nvSpPr>
          <p:spPr>
            <a:xfrm>
              <a:off x="227" y="816"/>
              <a:ext cx="1068" cy="52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39" name="Rectangle 11"/>
            <p:cNvSpPr/>
            <p:nvPr/>
          </p:nvSpPr>
          <p:spPr>
            <a:xfrm>
              <a:off x="373" y="771"/>
              <a:ext cx="285" cy="105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40" name="Rectangle 12"/>
            <p:cNvSpPr/>
            <p:nvPr/>
          </p:nvSpPr>
          <p:spPr>
            <a:xfrm>
              <a:off x="386" y="1270"/>
              <a:ext cx="285" cy="105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120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7441" name="Text Box 13"/>
            <p:cNvSpPr txBox="1"/>
            <p:nvPr/>
          </p:nvSpPr>
          <p:spPr>
            <a:xfrm>
              <a:off x="414" y="1026"/>
              <a:ext cx="25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10800" rIns="18000" bIns="10800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R</a:t>
              </a:r>
              <a:r>
                <a:rPr lang="en-US" altLang="zh-CN" sz="16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1600" b="1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7442" name="Text Box 14"/>
            <p:cNvSpPr txBox="1"/>
            <p:nvPr/>
          </p:nvSpPr>
          <p:spPr>
            <a:xfrm>
              <a:off x="375" y="541"/>
              <a:ext cx="24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10800" rIns="18000" bIns="10800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R</a:t>
              </a:r>
              <a:r>
                <a:rPr lang="en-US" altLang="zh-CN" sz="16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1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443" name="Oval 125"/>
            <p:cNvSpPr/>
            <p:nvPr/>
          </p:nvSpPr>
          <p:spPr>
            <a:xfrm rot="5400000" flipV="1">
              <a:off x="1266" y="1058"/>
              <a:ext cx="45" cy="44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17444" name="Oval 125"/>
            <p:cNvSpPr/>
            <p:nvPr/>
          </p:nvSpPr>
          <p:spPr>
            <a:xfrm rot="5400000" flipV="1">
              <a:off x="198" y="1060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/>
            <a:p>
              <a:pPr eaLnBrk="1" hangingPunct="1"/>
              <a:endParaRPr lang="zh-CN" altLang="en-US" sz="16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445" name="Line 17"/>
            <p:cNvSpPr/>
            <p:nvPr/>
          </p:nvSpPr>
          <p:spPr>
            <a:xfrm>
              <a:off x="0" y="476"/>
              <a:ext cx="156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oval" w="med" len="med"/>
            </a:ln>
          </p:spPr>
          <p:txBody>
            <a:bodyPr/>
            <a:lstStyle/>
            <a:p>
              <a:endParaRPr/>
            </a:p>
          </p:txBody>
        </p:sp>
        <p:grpSp>
          <p:nvGrpSpPr>
            <p:cNvPr id="17446" name="Group 18"/>
            <p:cNvGrpSpPr/>
            <p:nvPr/>
          </p:nvGrpSpPr>
          <p:grpSpPr>
            <a:xfrm>
              <a:off x="817" y="658"/>
              <a:ext cx="273" cy="304"/>
              <a:chOff x="0" y="0"/>
              <a:chExt cx="273" cy="304"/>
            </a:xfrm>
          </p:grpSpPr>
          <p:sp>
            <p:nvSpPr>
              <p:cNvPr id="17458" name="Oval 197"/>
              <p:cNvSpPr/>
              <p:nvPr/>
            </p:nvSpPr>
            <p:spPr>
              <a:xfrm>
                <a:off x="0" y="22"/>
                <a:ext cx="273" cy="282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2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17459" name="Text Box 198"/>
              <p:cNvSpPr txBox="1"/>
              <p:nvPr/>
            </p:nvSpPr>
            <p:spPr>
              <a:xfrm>
                <a:off x="9" y="0"/>
                <a:ext cx="250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</p:grpSp>
        <p:grpSp>
          <p:nvGrpSpPr>
            <p:cNvPr id="17447" name="Group 21"/>
            <p:cNvGrpSpPr/>
            <p:nvPr/>
          </p:nvGrpSpPr>
          <p:grpSpPr>
            <a:xfrm>
              <a:off x="318" y="0"/>
              <a:ext cx="85" cy="340"/>
              <a:chOff x="0" y="0"/>
              <a:chExt cx="85" cy="340"/>
            </a:xfrm>
          </p:grpSpPr>
          <p:sp>
            <p:nvSpPr>
              <p:cNvPr id="17455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456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57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17448" name="Group 25"/>
            <p:cNvGrpSpPr/>
            <p:nvPr/>
          </p:nvGrpSpPr>
          <p:grpSpPr>
            <a:xfrm>
              <a:off x="975" y="57"/>
              <a:ext cx="283" cy="170"/>
              <a:chOff x="0" y="0"/>
              <a:chExt cx="256" cy="142"/>
            </a:xfrm>
          </p:grpSpPr>
          <p:sp>
            <p:nvSpPr>
              <p:cNvPr id="17452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453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54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7449" name="Group 29"/>
            <p:cNvGrpSpPr/>
            <p:nvPr/>
          </p:nvGrpSpPr>
          <p:grpSpPr>
            <a:xfrm>
              <a:off x="539" y="340"/>
              <a:ext cx="278" cy="318"/>
              <a:chOff x="-8" y="0"/>
              <a:chExt cx="349" cy="378"/>
            </a:xfrm>
          </p:grpSpPr>
          <p:sp>
            <p:nvSpPr>
              <p:cNvPr id="17450" name="Oval 190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120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451" name="Text Box 191"/>
              <p:cNvSpPr txBox="1"/>
              <p:nvPr/>
            </p:nvSpPr>
            <p:spPr>
              <a:xfrm>
                <a:off x="-8" y="0"/>
                <a:ext cx="312" cy="3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V</a:t>
                </a:r>
              </a:p>
            </p:txBody>
          </p:sp>
        </p:grpSp>
      </p:grpSp>
      <p:grpSp>
        <p:nvGrpSpPr>
          <p:cNvPr id="29" name="Group 32"/>
          <p:cNvGrpSpPr/>
          <p:nvPr/>
        </p:nvGrpSpPr>
        <p:grpSpPr>
          <a:xfrm>
            <a:off x="6989763" y="2009775"/>
            <a:ext cx="1784350" cy="404813"/>
            <a:chOff x="0" y="0"/>
            <a:chExt cx="1542" cy="351"/>
          </a:xfrm>
        </p:grpSpPr>
        <p:sp>
          <p:nvSpPr>
            <p:cNvPr id="30" name="Line 33"/>
            <p:cNvSpPr>
              <a:spLocks noChangeShapeType="1"/>
            </p:cNvSpPr>
            <p:nvPr/>
          </p:nvSpPr>
          <p:spPr bwMode="auto">
            <a:xfrm flipH="1">
              <a:off x="0" y="0"/>
              <a:ext cx="0" cy="2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  <a:cs typeface="+mn-cs"/>
              </a:endParaRPr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 flipH="1">
              <a:off x="1542" y="0"/>
              <a:ext cx="0" cy="2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2" name="Line 35"/>
            <p:cNvSpPr>
              <a:spLocks noChangeShapeType="1"/>
            </p:cNvSpPr>
            <p:nvPr/>
          </p:nvSpPr>
          <p:spPr bwMode="auto">
            <a:xfrm>
              <a:off x="22" y="182"/>
              <a:ext cx="14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7436" name="Rectangle 36"/>
            <p:cNvSpPr/>
            <p:nvPr/>
          </p:nvSpPr>
          <p:spPr>
            <a:xfrm>
              <a:off x="455" y="5"/>
              <a:ext cx="593" cy="34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000" b="1">
                  <a:latin typeface="Times New Roman" panose="02020603050405020304" pitchFamily="18" charset="0"/>
                  <a:ea typeface="黑体" panose="02010609060101010101" pitchFamily="49" charset="-122"/>
                </a:rPr>
                <a:t>12 V</a:t>
              </a:r>
              <a:endParaRPr lang="zh-CN" altLang="en-US" sz="2000" b="1">
                <a:latin typeface="Times New Roman" pitchFamily="18" charset="0"/>
                <a:ea typeface="黑体" pitchFamily="49" charset="-122"/>
              </a:endParaRPr>
            </a:p>
          </p:txBody>
        </p:sp>
      </p:grpSp>
      <p:grpSp>
        <p:nvGrpSpPr>
          <p:cNvPr id="35" name="Group 45"/>
          <p:cNvGrpSpPr/>
          <p:nvPr/>
        </p:nvGrpSpPr>
        <p:grpSpPr>
          <a:xfrm>
            <a:off x="2281238" y="1782763"/>
            <a:ext cx="4643437" cy="830262"/>
            <a:chOff x="677" y="-92"/>
            <a:chExt cx="2925" cy="523"/>
          </a:xfrm>
        </p:grpSpPr>
        <p:sp>
          <p:nvSpPr>
            <p:cNvPr id="17428" name="Rectangle 40"/>
            <p:cNvSpPr/>
            <p:nvPr/>
          </p:nvSpPr>
          <p:spPr>
            <a:xfrm>
              <a:off x="677" y="36"/>
              <a:ext cx="2925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R</a:t>
              </a:r>
              <a:r>
                <a:rPr lang="en-US" altLang="zh-CN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　  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　  　　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20 Ω</a:t>
              </a:r>
            </a:p>
          </p:txBody>
        </p:sp>
        <p:sp>
          <p:nvSpPr>
            <p:cNvPr id="17429" name="Rectangle 41"/>
            <p:cNvSpPr/>
            <p:nvPr/>
          </p:nvSpPr>
          <p:spPr>
            <a:xfrm>
              <a:off x="1121" y="-92"/>
              <a:ext cx="257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endParaRPr lang="en-US" altLang="zh-CN" sz="2400" b="1" baseline="-25000">
                <a:solidFill>
                  <a:srgbClr val="CC0000"/>
                </a:solidFill>
                <a:latin typeface="Times New Roman" pitchFamily="18" charset="0"/>
                <a:ea typeface="黑体" pitchFamily="49" charset="-122"/>
              </a:endParaRPr>
            </a:p>
            <a:p>
              <a:pPr algn="ctr"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r>
                <a:rPr lang="en-US" altLang="zh-CN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17430" name="Line 42"/>
            <p:cNvSpPr/>
            <p:nvPr/>
          </p:nvSpPr>
          <p:spPr>
            <a:xfrm>
              <a:off x="1108" y="189"/>
              <a:ext cx="273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431" name="Rectangle 43"/>
            <p:cNvSpPr/>
            <p:nvPr/>
          </p:nvSpPr>
          <p:spPr>
            <a:xfrm>
              <a:off x="1614" y="-92"/>
              <a:ext cx="537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 V</a:t>
              </a:r>
            </a:p>
            <a:p>
              <a:pPr algn="ctr" eaLnBrk="1" hangingPunct="1"/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0.6 A</a:t>
              </a:r>
            </a:p>
          </p:txBody>
        </p:sp>
        <p:sp>
          <p:nvSpPr>
            <p:cNvPr id="17432" name="Line 44"/>
            <p:cNvSpPr/>
            <p:nvPr/>
          </p:nvSpPr>
          <p:spPr>
            <a:xfrm>
              <a:off x="1578" y="187"/>
              <a:ext cx="572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1" name="Group 53"/>
          <p:cNvGrpSpPr/>
          <p:nvPr/>
        </p:nvGrpSpPr>
        <p:grpSpPr>
          <a:xfrm>
            <a:off x="2246313" y="2509838"/>
            <a:ext cx="4643437" cy="830262"/>
            <a:chOff x="792" y="-155"/>
            <a:chExt cx="2925" cy="523"/>
          </a:xfrm>
        </p:grpSpPr>
        <p:sp>
          <p:nvSpPr>
            <p:cNvPr id="17423" name="Rectangle 47"/>
            <p:cNvSpPr/>
            <p:nvPr/>
          </p:nvSpPr>
          <p:spPr>
            <a:xfrm>
              <a:off x="792" y="-52"/>
              <a:ext cx="2925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r>
                <a:rPr lang="en-US" altLang="zh-CN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　　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　　　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0.4 A</a:t>
              </a:r>
            </a:p>
          </p:txBody>
        </p:sp>
        <p:sp>
          <p:nvSpPr>
            <p:cNvPr id="17424" name="Rectangle 48"/>
            <p:cNvSpPr/>
            <p:nvPr/>
          </p:nvSpPr>
          <p:spPr>
            <a:xfrm>
              <a:off x="1147" y="-155"/>
              <a:ext cx="31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endParaRPr lang="en-US" altLang="zh-CN" sz="2400" b="1" baseline="-2500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R</a:t>
              </a:r>
              <a:r>
                <a:rPr lang="en-US" altLang="zh-CN" sz="24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17425" name="Line 49"/>
            <p:cNvSpPr/>
            <p:nvPr/>
          </p:nvSpPr>
          <p:spPr>
            <a:xfrm>
              <a:off x="1152" y="111"/>
              <a:ext cx="273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426" name="Rectangle 50"/>
            <p:cNvSpPr/>
            <p:nvPr/>
          </p:nvSpPr>
          <p:spPr>
            <a:xfrm>
              <a:off x="1678" y="-155"/>
              <a:ext cx="514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 V</a:t>
              </a:r>
            </a:p>
            <a:p>
              <a:pPr algn="ctr" eaLnBrk="1" hangingPunct="1"/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 Ω</a:t>
              </a:r>
            </a:p>
          </p:txBody>
        </p:sp>
        <p:sp>
          <p:nvSpPr>
            <p:cNvPr id="17427" name="Line 51"/>
            <p:cNvSpPr/>
            <p:nvPr/>
          </p:nvSpPr>
          <p:spPr>
            <a:xfrm>
              <a:off x="1651" y="109"/>
              <a:ext cx="572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47" name="Group 60"/>
          <p:cNvGrpSpPr/>
          <p:nvPr/>
        </p:nvGrpSpPr>
        <p:grpSpPr>
          <a:xfrm>
            <a:off x="2124075" y="3748088"/>
            <a:ext cx="4643438" cy="846137"/>
            <a:chOff x="3062" y="2606"/>
            <a:chExt cx="2925" cy="533"/>
          </a:xfrm>
        </p:grpSpPr>
        <p:sp>
          <p:nvSpPr>
            <p:cNvPr id="17418" name="Rectangle 61"/>
            <p:cNvSpPr/>
            <p:nvPr/>
          </p:nvSpPr>
          <p:spPr>
            <a:xfrm>
              <a:off x="3062" y="2727"/>
              <a:ext cx="2925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R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　  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　　　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 Ω</a:t>
              </a:r>
            </a:p>
          </p:txBody>
        </p:sp>
        <p:sp>
          <p:nvSpPr>
            <p:cNvPr id="17419" name="Rectangle 62"/>
            <p:cNvSpPr/>
            <p:nvPr/>
          </p:nvSpPr>
          <p:spPr>
            <a:xfrm>
              <a:off x="3377" y="2616"/>
              <a:ext cx="257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</a:p>
            <a:p>
              <a:pPr algn="ctr" eaLnBrk="1" hangingPunct="1"/>
              <a:r>
                <a:rPr lang="en-US" altLang="zh-CN" sz="2400" b="1" i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17420" name="Line 63"/>
            <p:cNvSpPr/>
            <p:nvPr/>
          </p:nvSpPr>
          <p:spPr>
            <a:xfrm>
              <a:off x="3376" y="2881"/>
              <a:ext cx="273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421" name="Rectangle 64"/>
            <p:cNvSpPr/>
            <p:nvPr/>
          </p:nvSpPr>
          <p:spPr>
            <a:xfrm>
              <a:off x="3862" y="2606"/>
              <a:ext cx="49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12 V</a:t>
              </a:r>
            </a:p>
            <a:p>
              <a:pPr algn="ctr" eaLnBrk="1" hangingPunct="1"/>
              <a:r>
                <a:rPr lang="en-US" altLang="zh-CN" sz="2400" b="1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A</a:t>
              </a:r>
            </a:p>
          </p:txBody>
        </p:sp>
        <p:sp>
          <p:nvSpPr>
            <p:cNvPr id="17422" name="Line 65"/>
            <p:cNvSpPr/>
            <p:nvPr/>
          </p:nvSpPr>
          <p:spPr>
            <a:xfrm>
              <a:off x="3834" y="2881"/>
              <a:ext cx="560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68544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2"/>
          <p:cNvSpPr txBox="1"/>
          <p:nvPr/>
        </p:nvSpPr>
        <p:spPr>
          <a:xfrm>
            <a:off x="463550" y="196850"/>
            <a:ext cx="82169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00025" indent="-200025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】有两个电阻分别为10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和15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，如将它们并联在电路中，求总电阻为</a:t>
            </a:r>
            <a:r>
              <a:rPr lang="zh-CN" altLang="zh-CN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.若两个电阻并联后的等效电阻为10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，如果已知R</a:t>
            </a:r>
            <a:r>
              <a:rPr lang="zh-CN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=15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，则R</a:t>
            </a:r>
            <a:r>
              <a:rPr lang="zh-CN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和R</a:t>
            </a:r>
            <a:r>
              <a:rPr lang="zh-CN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串联后的总电阻为</a:t>
            </a:r>
            <a:r>
              <a:rPr lang="zh-CN" altLang="zh-CN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00025" indent="-200025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6 25</a:t>
            </a:r>
          </a:p>
        </p:txBody>
      </p:sp>
    </p:spTree>
    <p:extLst>
      <p:ext uri="{BB962C8B-B14F-4D97-AF65-F5344CB8AC3E}">
        <p14:creationId xmlns:p14="http://schemas.microsoft.com/office/powerpoint/2010/main" val="63093579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2"/>
          <p:cNvSpPr txBox="1"/>
          <p:nvPr/>
        </p:nvSpPr>
        <p:spPr>
          <a:xfrm>
            <a:off x="463550" y="196850"/>
            <a:ext cx="8458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200025" indent="-200025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如图所示的电路中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电源电压为3V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闭合开关S后,电流表示数为0.4A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电压表示数为1V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则R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的阻值是</a:t>
            </a:r>
            <a:r>
              <a:rPr lang="en-US" altLang="zh-CN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此时R</a:t>
            </a:r>
            <a:r>
              <a:rPr lang="en-US" altLang="zh-CN" sz="2400" b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连入电路的阻值为</a:t>
            </a:r>
            <a:r>
              <a:rPr lang="en-US" altLang="zh-CN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Ω.  </a:t>
            </a:r>
          </a:p>
          <a:p>
            <a:pPr marL="200025" indent="-200025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5 2.5 </a:t>
            </a:r>
          </a:p>
        </p:txBody>
      </p:sp>
      <p:pic>
        <p:nvPicPr>
          <p:cNvPr id="43010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073" y="1629410"/>
            <a:ext cx="3032125" cy="22399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3511933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9738" y="808038"/>
            <a:ext cx="8362950" cy="230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①题中找已知条件；</a:t>
            </a:r>
          </a:p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②注意写出原始公式；</a:t>
            </a:r>
          </a:p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③公式中物理单位要统一，对物理符号尽量写出必要的文字说明；</a:t>
            </a:r>
          </a:p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④代入的数值要带单位；</a:t>
            </a:r>
          </a:p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⑤最后说明所求的物理量，不必写答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439738" y="3657600"/>
            <a:ext cx="8440738" cy="120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①根据题意画出电路图；</a:t>
            </a:r>
          </a:p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②在电路图上标明已知量的符号、数值、未知量的符号；</a:t>
            </a:r>
          </a:p>
          <a:p>
            <a:pPr marL="0" marR="0" lvl="0" indent="647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③利用相应公式进行求解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250" y="327025"/>
            <a:ext cx="3508375" cy="461963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解物理题的一般步骤：</a:t>
            </a:r>
          </a:p>
        </p:txBody>
      </p:sp>
      <p:sp>
        <p:nvSpPr>
          <p:cNvPr id="10" name="矩形 9"/>
          <p:cNvSpPr/>
          <p:nvPr/>
        </p:nvSpPr>
        <p:spPr>
          <a:xfrm>
            <a:off x="501650" y="3155950"/>
            <a:ext cx="3843338" cy="461963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解电学题审题的一般思路：</a:t>
            </a:r>
          </a:p>
        </p:txBody>
      </p:sp>
    </p:spTree>
    <p:extLst>
      <p:ext uri="{BB962C8B-B14F-4D97-AF65-F5344CB8AC3E}">
        <p14:creationId xmlns:p14="http://schemas.microsoft.com/office/powerpoint/2010/main" val="2219297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/>
        </p:nvGrpSpPr>
        <p:grpSpPr>
          <a:xfrm>
            <a:off x="161925" y="180975"/>
            <a:ext cx="5516563" cy="522288"/>
            <a:chOff x="255" y="285"/>
            <a:chExt cx="8687" cy="822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42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3" name="组合 89094"/>
          <p:cNvGrpSpPr/>
          <p:nvPr/>
        </p:nvGrpSpPr>
        <p:grpSpPr>
          <a:xfrm>
            <a:off x="1692275" y="1549400"/>
            <a:ext cx="1803400" cy="422275"/>
            <a:chOff x="2765" y="5881"/>
            <a:chExt cx="2840" cy="664"/>
          </a:xfrm>
        </p:grpSpPr>
        <p:sp>
          <p:nvSpPr>
            <p:cNvPr id="4111" name="Text Box 16"/>
            <p:cNvSpPr txBox="1"/>
            <p:nvPr/>
          </p:nvSpPr>
          <p:spPr>
            <a:xfrm>
              <a:off x="2765" y="5916"/>
              <a:ext cx="793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ts val="1075"/>
                </a:spcBef>
                <a:spcAft>
                  <a:spcPts val="500"/>
                </a:spcAft>
                <a:buFontTx/>
                <a:buNone/>
              </a:pPr>
              <a:r>
                <a:rPr lang="en-US" altLang="zh-CN" sz="20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zh-CN" sz="2000">
                <a:latin typeface="Times New Roman" pitchFamily="18" charset="0"/>
                <a:ea typeface="Times New Roman" pitchFamily="18" charset="0"/>
              </a:endParaRPr>
            </a:p>
          </p:txBody>
        </p:sp>
        <p:sp>
          <p:nvSpPr>
            <p:cNvPr id="4112" name="Text Box 17"/>
            <p:cNvSpPr txBox="1"/>
            <p:nvPr/>
          </p:nvSpPr>
          <p:spPr>
            <a:xfrm>
              <a:off x="4583" y="5881"/>
              <a:ext cx="1022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ts val="1075"/>
                </a:spcBef>
                <a:spcAft>
                  <a:spcPts val="500"/>
                </a:spcAft>
                <a:buFontTx/>
                <a:buNone/>
              </a:pPr>
              <a:r>
                <a:rPr lang="en-US" altLang="zh-CN" sz="20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zh-CN" sz="2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46" name="文本框 63505"/>
          <p:cNvSpPr txBox="1"/>
          <p:nvPr/>
        </p:nvSpPr>
        <p:spPr>
          <a:xfrm>
            <a:off x="6300788" y="1573213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ts val="1075"/>
              </a:spcBef>
              <a:spcAft>
                <a:spcPts val="500"/>
              </a:spcAft>
              <a:buFontTx/>
              <a:buNone/>
            </a:pPr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zh-CN" altLang="zh-CN" sz="2000" i="1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47" name="Rectangle 30"/>
          <p:cNvSpPr/>
          <p:nvPr/>
        </p:nvSpPr>
        <p:spPr>
          <a:xfrm>
            <a:off x="2051050" y="2908300"/>
            <a:ext cx="5915025" cy="64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00025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电阻串联后，其总电阻会增大还是减小？</a:t>
            </a:r>
            <a:endParaRPr lang="zh-CN" altLang="en-US" sz="2400">
              <a:latin typeface="Arial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81050" y="3040063"/>
            <a:ext cx="17319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提出问题：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pic>
        <p:nvPicPr>
          <p:cNvPr id="8221" name="Picture 29" descr="D:\Documents\Pictures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528763"/>
            <a:ext cx="6937375" cy="81121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36378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"/>
          <p:cNvGrpSpPr/>
          <p:nvPr/>
        </p:nvGrpSpPr>
        <p:grpSpPr>
          <a:xfrm>
            <a:off x="146050" y="258128"/>
            <a:ext cx="5341938" cy="552450"/>
            <a:chOff x="230" y="4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4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4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482"/>
              <a:ext cx="1742" cy="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课堂训练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1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0" y="1001078"/>
          <a:ext cx="8933180" cy="3540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8" name="文档" r:id="rId4" imgW="10696575" imgH="4238625" progId="Word.Document.12">
                  <p:embed/>
                </p:oleObj>
              </mc:Choice>
              <mc:Fallback>
                <p:oleObj name="文档" r:id="rId4" imgW="10696575" imgH="42386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1001078"/>
                        <a:ext cx="8933180" cy="3540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68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25400" y="229553"/>
          <a:ext cx="8933180" cy="3382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2" name="文档" r:id="rId4" imgW="10696575" imgH="4048125" progId="Word.Document.12">
                  <p:embed/>
                </p:oleObj>
              </mc:Choice>
              <mc:Fallback>
                <p:oleObj name="文档" r:id="rId4" imgW="10696575" imgH="40481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00" y="229553"/>
                        <a:ext cx="8933180" cy="33820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286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25400" y="557848"/>
          <a:ext cx="8933180" cy="391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文档" r:id="rId4" imgW="10696575" imgH="4686300" progId="Word.Document.12">
                  <p:embed/>
                </p:oleObj>
              </mc:Choice>
              <mc:Fallback>
                <p:oleObj name="文档" r:id="rId4" imgW="10696575" imgH="4686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00" y="557848"/>
                        <a:ext cx="8933180" cy="3919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244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25400" y="263843"/>
          <a:ext cx="8933180" cy="3465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" name="文档" r:id="rId4" imgW="10696575" imgH="4143375" progId="Word.Document.12">
                  <p:embed/>
                </p:oleObj>
              </mc:Choice>
              <mc:Fallback>
                <p:oleObj name="文档" r:id="rId4" imgW="10696575" imgH="41433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00" y="263843"/>
                        <a:ext cx="8933180" cy="34658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846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25400" y="395923"/>
          <a:ext cx="8933180" cy="228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4" name="文档" r:id="rId4" imgW="10696575" imgH="2733675" progId="Word.Document.12">
                  <p:embed/>
                </p:oleObj>
              </mc:Choice>
              <mc:Fallback>
                <p:oleObj name="文档" r:id="rId4" imgW="10696575" imgH="27336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00" y="395923"/>
                        <a:ext cx="8933180" cy="2287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9320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25400" y="397193"/>
          <a:ext cx="8933180" cy="436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8" name="文档" r:id="rId4" imgW="10696575" imgH="5219700" progId="Word.Document.12">
                  <p:embed/>
                </p:oleObj>
              </mc:Choice>
              <mc:Fallback>
                <p:oleObj name="文档" r:id="rId4" imgW="10696575" imgH="5219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400" y="397193"/>
                        <a:ext cx="8933180" cy="43675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2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1252200" y="11823700"/>
            <a:ext cx="266700" cy="495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97576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4"/>
          <p:cNvSpPr txBox="1"/>
          <p:nvPr/>
        </p:nvSpPr>
        <p:spPr>
          <a:xfrm>
            <a:off x="9483725" y="-14287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itchFamily="34" charset="0"/>
              <a:ea typeface="黑体" pitchFamily="49" charset="-122"/>
            </a:endParaRPr>
          </a:p>
        </p:txBody>
      </p:sp>
      <p:grpSp>
        <p:nvGrpSpPr>
          <p:cNvPr id="12290" name="组合 1"/>
          <p:cNvGrpSpPr/>
          <p:nvPr/>
        </p:nvGrpSpPr>
        <p:grpSpPr>
          <a:xfrm>
            <a:off x="146050" y="309563"/>
            <a:ext cx="5341938" cy="552450"/>
            <a:chOff x="230" y="307"/>
            <a:chExt cx="8412" cy="870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382"/>
              <a:ext cx="489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电路的串联</a:t>
              </a:r>
              <a:endPara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黑体" pitchFamily="49" charset="-122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7" name="TextBox 26"/>
          <p:cNvSpPr txBox="1"/>
          <p:nvPr/>
        </p:nvSpPr>
        <p:spPr>
          <a:xfrm>
            <a:off x="1187450" y="1355725"/>
            <a:ext cx="676910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串联电路中电流有什么特点？</a:t>
            </a:r>
            <a:endParaRPr kumimoji="0" lang="en-US" altLang="zh-CN" sz="2400" b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zh-CN" altLang="zh-CN" sz="2400" b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串联电路中电压有什么特点？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_____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那么，在串联电路中，电阻又有什么特点呢？</a:t>
            </a:r>
          </a:p>
        </p:txBody>
      </p:sp>
      <p:sp>
        <p:nvSpPr>
          <p:cNvPr id="28" name="矩形 27"/>
          <p:cNvSpPr/>
          <p:nvPr/>
        </p:nvSpPr>
        <p:spPr>
          <a:xfrm>
            <a:off x="2916238" y="3121025"/>
            <a:ext cx="3587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zh-CN" altLang="en-US" sz="18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35150" y="3121025"/>
            <a:ext cx="3603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16238" y="2028825"/>
            <a:ext cx="3587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35150" y="2028825"/>
            <a:ext cx="3603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5350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TextBox 1"/>
          <p:cNvSpPr txBox="1"/>
          <p:nvPr/>
        </p:nvSpPr>
        <p:spPr>
          <a:xfrm>
            <a:off x="806450" y="214313"/>
            <a:ext cx="18716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理论推导</a:t>
            </a:r>
            <a:endParaRPr lang="zh-CN" altLang="en-US" sz="24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6450" y="1981200"/>
            <a:ext cx="720090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由欧姆定律可知：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</a:t>
            </a:r>
            <a:endParaRPr kumimoji="0" lang="zh-CN" altLang="zh-CN" sz="2400" b="1" i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串联电路中有：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en-US" altLang="zh-CN" sz="2400" b="1" i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IR</a:t>
            </a:r>
            <a:r>
              <a:rPr kumimoji="0" lang="en-US" altLang="zh-CN" sz="2400" b="1" kern="1200" cap="none" spc="0" normalizeH="0" baseline="-2500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zh-CN" altLang="zh-CN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</a:t>
            </a:r>
            <a:endParaRPr kumimoji="0" lang="zh-CN" altLang="zh-CN" sz="2400" b="1" kern="1200" cap="none" spc="0" normalizeH="0" baseline="0" noProof="0">
              <a:solidFill>
                <a:srgbClr val="0070C0"/>
              </a:solidFill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结论：</a:t>
            </a:r>
            <a:endParaRPr kumimoji="0" lang="zh-CN" altLang="en-US" sz="2400" b="1" kern="1200" cap="none" spc="0" normalizeH="0" baseline="0" noProof="0"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814513" y="4308475"/>
            <a:ext cx="59832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串联电路的总电阻等于各串联电阻之和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273300" y="3709988"/>
            <a:ext cx="13557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="1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89094"/>
          <p:cNvGrpSpPr/>
          <p:nvPr/>
        </p:nvGrpSpPr>
        <p:grpSpPr>
          <a:xfrm>
            <a:off x="1527175" y="927100"/>
            <a:ext cx="1803400" cy="422275"/>
            <a:chOff x="2765" y="5881"/>
            <a:chExt cx="2840" cy="664"/>
          </a:xfrm>
        </p:grpSpPr>
        <p:sp>
          <p:nvSpPr>
            <p:cNvPr id="6162" name="Text Box 16"/>
            <p:cNvSpPr txBox="1"/>
            <p:nvPr/>
          </p:nvSpPr>
          <p:spPr>
            <a:xfrm>
              <a:off x="2765" y="5916"/>
              <a:ext cx="793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ts val="1075"/>
                </a:spcBef>
                <a:spcAft>
                  <a:spcPts val="500"/>
                </a:spcAft>
                <a:buFontTx/>
                <a:buNone/>
              </a:pPr>
              <a:r>
                <a:rPr lang="en-US" altLang="zh-CN" sz="20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zh-CN" sz="2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163" name="Text Box 17"/>
            <p:cNvSpPr txBox="1"/>
            <p:nvPr/>
          </p:nvSpPr>
          <p:spPr>
            <a:xfrm>
              <a:off x="4583" y="5881"/>
              <a:ext cx="1022" cy="6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ts val="1075"/>
                </a:spcBef>
                <a:spcAft>
                  <a:spcPts val="500"/>
                </a:spcAft>
                <a:buFontTx/>
                <a:buNone/>
              </a:pPr>
              <a:r>
                <a:rPr lang="en-US" altLang="zh-CN" sz="2000" b="1" i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zh-CN" sz="2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90" name="文本框 63505"/>
          <p:cNvSpPr txBox="1"/>
          <p:nvPr/>
        </p:nvSpPr>
        <p:spPr>
          <a:xfrm>
            <a:off x="6135688" y="950913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ts val="1075"/>
              </a:spcBef>
              <a:spcAft>
                <a:spcPts val="500"/>
              </a:spcAft>
              <a:buFontTx/>
              <a:buNone/>
            </a:pPr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zh-CN" altLang="zh-CN" sz="2000" i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72" name="Picture 32" descr="D:\Documents\Pictures\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25" y="912813"/>
            <a:ext cx="6937375" cy="811212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52343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43865" y="748030"/>
            <a:ext cx="831278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上述结论是由两个电阻串联的电路推导出的，它适用于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个、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个、多个电阻串联的情况吗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zh-CN" altLang="en-US" sz="2400" b="1" kern="1200" cap="none" spc="0" normalizeH="0" baseline="0" noProof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3865" y="2079625"/>
            <a:ext cx="795909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总结：当有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个电阻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、…、</a:t>
            </a:r>
            <a:r>
              <a:rPr kumimoji="0" lang="en-US" altLang="zh-CN" sz="2400" b="1" i="1" kern="1200" cap="none" spc="0" normalizeH="0" baseline="0" noProof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i="1" kern="1200" cap="none" spc="0" normalizeH="0" baseline="-25000" noProof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串联时，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总电阻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en-US" altLang="zh-CN" sz="2400" b="1" i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kern="1200" cap="none" spc="0" normalizeH="0" baseline="-2500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zh-CN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en-US" altLang="zh-CN" sz="2400" b="1" i="1" kern="1200" cap="none" spc="0" normalizeH="0" baseline="0" noProof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kumimoji="0" lang="en-US" altLang="zh-CN" sz="2400" b="1" i="1" kern="1200" cap="none" spc="0" normalizeH="0" baseline="-25000" noProof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endParaRPr kumimoji="0" lang="zh-CN" altLang="en-US" sz="2400" b="1" i="1" kern="1200" cap="none" spc="0" normalizeH="0" baseline="0" noProof="0">
              <a:solidFill>
                <a:srgbClr val="FF0000"/>
              </a:solidFill>
              <a:latin typeface="Times New Roman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27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85725" y="1019175"/>
          <a:ext cx="8970645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215"/>
                <a:gridCol w="2694940"/>
                <a:gridCol w="4047490"/>
              </a:tblGrid>
              <a:tr h="381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/>
                        <a:t>串联电路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/>
                        <a:t>并联电路</a:t>
                      </a: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电流特点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电压特点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电流电压电阻之间关系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endParaRPr lang="zh-CN" altLang="en-US" sz="240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978150" y="1687830"/>
            <a:ext cx="5183505" cy="1220470"/>
            <a:chOff x="4050" y="3038"/>
            <a:chExt cx="10213" cy="2404"/>
          </a:xfrm>
        </p:grpSpPr>
        <p:graphicFrame>
          <p:nvGraphicFramePr>
            <p:cNvPr id="14" name="对象 13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163" y="3070"/>
            <a:ext cx="3315" cy="1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0" r:id="rId3" imgW="647700" imgH="215900" progId="Equation.KSEE3">
                    <p:embed/>
                  </p:oleObj>
                </mc:Choice>
                <mc:Fallback>
                  <p:oleObj r:id="rId3" imgW="647700" imgH="2159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63" y="3070"/>
                          <a:ext cx="3315" cy="11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283" y="3038"/>
            <a:ext cx="5980" cy="11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1" r:id="rId5" imgW="1168400" imgH="228600" progId="Equation.KSEE3">
                    <p:embed/>
                  </p:oleObj>
                </mc:Choice>
                <mc:Fallback>
                  <p:oleObj r:id="rId5" imgW="1168400" imgH="2286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283" y="3038"/>
                          <a:ext cx="5980" cy="11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050" y="4338"/>
            <a:ext cx="3900" cy="1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2" r:id="rId7" imgW="762000" imgH="215900" progId="Equation.KSEE3">
                    <p:embed/>
                  </p:oleObj>
                </mc:Choice>
                <mc:Fallback>
                  <p:oleObj r:id="rId7" imgW="762000" imgH="2159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050" y="4338"/>
                          <a:ext cx="3900" cy="11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8945" y="4338"/>
            <a:ext cx="3960" cy="1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3" r:id="rId9" imgW="774065" imgH="215900" progId="Equation.KSEE3">
                    <p:embed/>
                  </p:oleObj>
                </mc:Choice>
                <mc:Fallback>
                  <p:oleObj r:id="rId9" imgW="774065" imgH="215900" progId="Equation.KSEE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945" y="4338"/>
                          <a:ext cx="3960" cy="11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2354263" y="3133725"/>
            <a:ext cx="269398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一定，电压与电阻成正比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51425" y="3095625"/>
            <a:ext cx="37719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一定，电流与电阻成正比</a:t>
            </a:r>
          </a:p>
        </p:txBody>
      </p:sp>
      <p:sp>
        <p:nvSpPr>
          <p:cNvPr id="25629" name="文本框 21"/>
          <p:cNvSpPr txBox="1"/>
          <p:nvPr/>
        </p:nvSpPr>
        <p:spPr>
          <a:xfrm>
            <a:off x="214313" y="342900"/>
            <a:ext cx="8686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欧姆定律在串联电路中的应用</a:t>
            </a:r>
          </a:p>
        </p:txBody>
      </p:sp>
    </p:spTree>
    <p:extLst>
      <p:ext uri="{BB962C8B-B14F-4D97-AF65-F5344CB8AC3E}">
        <p14:creationId xmlns:p14="http://schemas.microsoft.com/office/powerpoint/2010/main" val="1280844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013" y="382588"/>
            <a:ext cx="81819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如图所示，电阻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12</a:t>
            </a:r>
            <a:r>
              <a:rPr kumimoji="0" lang="el-GR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，将它与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串联后接到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的电源上，已知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两端的电压是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2V.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请求出电路的总电阻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</a:p>
        </p:txBody>
      </p:sp>
      <p:pic>
        <p:nvPicPr>
          <p:cNvPr id="11268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1317625"/>
            <a:ext cx="1919288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85788" y="1243013"/>
            <a:ext cx="4262438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解：由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与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串联在电路中，</a:t>
            </a:r>
          </a:p>
        </p:txBody>
      </p:sp>
      <p:sp>
        <p:nvSpPr>
          <p:cNvPr id="6" name="矩形 5"/>
          <p:cNvSpPr/>
          <p:nvPr/>
        </p:nvSpPr>
        <p:spPr>
          <a:xfrm>
            <a:off x="1235075" y="1731963"/>
            <a:ext cx="41306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得出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-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U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=8V-2V=6V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</a:p>
        </p:txBody>
      </p:sp>
      <p:grpSp>
        <p:nvGrpSpPr>
          <p:cNvPr id="13319" name="组合 8"/>
          <p:cNvGrpSpPr/>
          <p:nvPr/>
        </p:nvGrpSpPr>
        <p:grpSpPr>
          <a:xfrm>
            <a:off x="1292225" y="2147888"/>
            <a:ext cx="1287463" cy="782637"/>
            <a:chOff x="3711553" y="2226043"/>
            <a:chExt cx="712031" cy="782856"/>
          </a:xfrm>
        </p:grpSpPr>
        <p:sp>
          <p:nvSpPr>
            <p:cNvPr id="10" name="矩形 9"/>
            <p:cNvSpPr/>
            <p:nvPr/>
          </p:nvSpPr>
          <p:spPr>
            <a:xfrm>
              <a:off x="3711553" y="2411832"/>
              <a:ext cx="484637" cy="4605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I=I</a:t>
              </a:r>
              <a:r>
                <a:rPr kumimoji="0" lang="en-US" altLang="zh-CN" sz="2400" b="1" i="0" u="none" strike="noStrike" kern="1200" cap="none" spc="0" normalizeH="0" baseline="-25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141757" y="2226043"/>
              <a:ext cx="281827" cy="4605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U</a:t>
              </a:r>
              <a:r>
                <a:rPr kumimoji="0" lang="en-US" altLang="zh-CN" sz="2400" b="1" i="0" u="none" strike="noStrike" kern="1200" cap="none" spc="0" normalizeH="0" baseline="-25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1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147024" y="2548395"/>
              <a:ext cx="272170" cy="4605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R</a:t>
              </a:r>
              <a:r>
                <a:rPr kumimoji="0" lang="en-US" altLang="zh-CN" sz="2400" b="1" i="0" u="none" strike="noStrike" kern="1200" cap="none" spc="0" normalizeH="0" baseline="-25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1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296" y="2388013"/>
              <a:ext cx="272170" cy="4605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—</a:t>
              </a:r>
            </a:p>
          </p:txBody>
        </p:sp>
      </p:grpSp>
      <p:grpSp>
        <p:nvGrpSpPr>
          <p:cNvPr id="13320" name="组合 13"/>
          <p:cNvGrpSpPr/>
          <p:nvPr/>
        </p:nvGrpSpPr>
        <p:grpSpPr>
          <a:xfrm>
            <a:off x="2460625" y="2159000"/>
            <a:ext cx="1001713" cy="811213"/>
            <a:chOff x="3758947" y="2226043"/>
            <a:chExt cx="1002816" cy="811391"/>
          </a:xfrm>
        </p:grpSpPr>
        <p:sp>
          <p:nvSpPr>
            <p:cNvPr id="15" name="矩形 14"/>
            <p:cNvSpPr/>
            <p:nvPr/>
          </p:nvSpPr>
          <p:spPr>
            <a:xfrm>
              <a:off x="3758947" y="2411822"/>
              <a:ext cx="359170" cy="46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=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065672" y="2226043"/>
              <a:ext cx="562594" cy="46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6V</a:t>
              </a:r>
              <a:endParaRPr kumimoji="0" lang="zh-CN" altLang="en-US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60782" y="2576958"/>
              <a:ext cx="740590" cy="46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12Ω</a:t>
              </a:r>
              <a:endParaRPr kumimoji="0" lang="zh-CN" altLang="en-US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60782" y="2368949"/>
              <a:ext cx="800981" cy="460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黑体" panose="02010609060101010101" pitchFamily="49" charset="-122"/>
                  <a:cs typeface="+mn-cs"/>
                </a:rPr>
                <a:t>——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373438" y="2343150"/>
            <a:ext cx="96678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l-GR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=0.5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A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graphicFrame>
        <p:nvGraphicFramePr>
          <p:cNvPr id="13322" name="对象 7"/>
          <p:cNvGraphicFramePr>
            <a:graphicFrameLocks noChangeAspect="1"/>
          </p:cNvGraphicFramePr>
          <p:nvPr/>
        </p:nvGraphicFramePr>
        <p:xfrm>
          <a:off x="1323975" y="2970213"/>
          <a:ext cx="282892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4" r:id="rId4" imgW="1409065" imgH="406400" progId="Equation.DSMT4">
                  <p:embed/>
                </p:oleObj>
              </mc:Choice>
              <mc:Fallback>
                <p:oleObj r:id="rId4" imgW="1409065" imgH="40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3975" y="2970213"/>
                        <a:ext cx="2828925" cy="817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1319213" y="3787775"/>
            <a:ext cx="34655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=12</a:t>
            </a:r>
            <a:r>
              <a:rPr kumimoji="0" lang="el-GR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Ω+4Ω=16Ω.</a:t>
            </a:r>
          </a:p>
        </p:txBody>
      </p:sp>
    </p:spTree>
    <p:extLst>
      <p:ext uri="{BB962C8B-B14F-4D97-AF65-F5344CB8AC3E}">
        <p14:creationId xmlns:p14="http://schemas.microsoft.com/office/powerpoint/2010/main" val="853490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50" y="396875"/>
            <a:ext cx="6118225" cy="34150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如图所示，电源电压保持不变，闭合开关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，电压表示数为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，电流表示数为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0.6A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，断开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S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后，电压表示数变为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，则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R</a:t>
            </a:r>
            <a:r>
              <a:rPr kumimoji="0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的电阻和电源电压分别是（ 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A.10Ω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9V		B.20Ω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6V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C.20Ω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9V		D.10Ω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6V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2291" name="Picture 3" descr="C:\Documents and Settings\Administrator\桌面\图片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3975" y="741363"/>
            <a:ext cx="2486025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679315" y="2155825"/>
            <a:ext cx="344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3121921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81000" y="2039938"/>
            <a:ext cx="8486775" cy="2400300"/>
            <a:chOff x="400051" y="2904929"/>
            <a:chExt cx="8486775" cy="2400658"/>
          </a:xfrm>
        </p:grpSpPr>
        <p:sp>
          <p:nvSpPr>
            <p:cNvPr id="3" name="矩形 2"/>
            <p:cNvSpPr/>
            <p:nvPr/>
          </p:nvSpPr>
          <p:spPr>
            <a:xfrm>
              <a:off x="400051" y="2904929"/>
              <a:ext cx="8486775" cy="2400658"/>
            </a:xfrm>
            <a:prstGeom prst="rect">
              <a:avLst/>
            </a:prstGeom>
            <a:ln w="25400">
              <a:solidFill>
                <a:srgbClr val="00B0F0"/>
              </a:solidFill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解析：闭合开关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S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1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、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S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时，电阻</a:t>
              </a:r>
              <a:r>
                <a:rPr kumimoji="0" lang="en-US" altLang="zh-CN" sz="20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被短路，电路中只有电阻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1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，故此时电压表示数即为电源电压，根据欧姆定律可得                                         ，当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S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1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闭合、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S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断开时，电路中的</a:t>
              </a:r>
              <a:r>
                <a:rPr kumimoji="0" lang="en-US" altLang="zh-CN" sz="20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1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和</a:t>
              </a:r>
              <a:r>
                <a:rPr kumimoji="0" lang="en-US" altLang="zh-CN" sz="20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串联，电压表测量的是</a:t>
              </a:r>
              <a:r>
                <a:rPr kumimoji="0" lang="en-US" altLang="zh-CN" sz="20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1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两端电压，为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2V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，则</a:t>
              </a:r>
              <a:r>
                <a:rPr kumimoji="0" lang="en-US" altLang="zh-CN" sz="20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两端电压为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6V-2V=4V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，根据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                 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可得，电阻</a:t>
              </a:r>
              <a:r>
                <a:rPr kumimoji="0" lang="en-US" altLang="zh-CN" sz="20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R</a:t>
              </a:r>
              <a:r>
                <a:rPr kumimoji="0" lang="en-US" altLang="zh-CN" sz="2000" b="1" i="0" u="none" strike="noStrike" kern="1200" cap="none" spc="0" normalizeH="0" baseline="-2500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的阻值为</a:t>
              </a: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j-ea"/>
                  <a:cs typeface="+mn-cs"/>
                </a:rPr>
                <a:t>2×10Ω=20Ω.</a:t>
              </a:r>
            </a:p>
          </p:txBody>
        </p:sp>
        <p:graphicFrame>
          <p:nvGraphicFramePr>
            <p:cNvPr id="13318" name="对象 4"/>
            <p:cNvGraphicFramePr>
              <a:graphicFrameLocks noChangeAspect="1"/>
            </p:cNvGraphicFramePr>
            <p:nvPr/>
          </p:nvGraphicFramePr>
          <p:xfrm>
            <a:off x="5430231" y="3322617"/>
            <a:ext cx="2382652" cy="687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18" r:id="rId3" imgW="1409065" imgH="406400" progId="Equation.DSMT4">
                    <p:embed/>
                  </p:oleObj>
                </mc:Choice>
                <mc:Fallback>
                  <p:oleObj r:id="rId3" imgW="1409065" imgH="406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30231" y="3322617"/>
                          <a:ext cx="2382652" cy="6873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9" name="对象 5"/>
            <p:cNvGraphicFramePr>
              <a:graphicFrameLocks noChangeAspect="1"/>
            </p:cNvGraphicFramePr>
            <p:nvPr/>
          </p:nvGraphicFramePr>
          <p:xfrm>
            <a:off x="4797488" y="4171930"/>
            <a:ext cx="996823" cy="7581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19" r:id="rId5" imgW="584200" imgH="444500" progId="Equation.DSMT4">
                    <p:embed/>
                  </p:oleObj>
                </mc:Choice>
                <mc:Fallback>
                  <p:oleObj r:id="rId5" imgW="584200" imgH="4445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97488" y="4171930"/>
                          <a:ext cx="996823" cy="7581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315" name="Picture 3" descr="C:\Documents and Settings\Administrator\桌面\图片2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313" y="190500"/>
            <a:ext cx="2486025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79638" y="3957638"/>
            <a:ext cx="118586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故选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672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1379</Words>
  <Application>Microsoft Office PowerPoint</Application>
  <PresentationFormat>全屏显示(16:9)</PresentationFormat>
  <Paragraphs>155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Office 主题</vt:lpstr>
      <vt:lpstr>Equation.KSEE3</vt:lpstr>
      <vt:lpstr>Equation.DSMT4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2020-09-07T12:55:39Z</dcterms:created>
  <dcterms:modified xsi:type="dcterms:W3CDTF">2020-09-07T13:04:25Z</dcterms:modified>
</cp:coreProperties>
</file>